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81" r:id="rId12"/>
    <p:sldId id="282" r:id="rId13"/>
    <p:sldId id="283" r:id="rId14"/>
    <p:sldId id="276" r:id="rId15"/>
    <p:sldId id="277" r:id="rId16"/>
    <p:sldId id="278" r:id="rId17"/>
    <p:sldId id="28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1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014CC-B75A-D54C-B85E-C1A9D0F9694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D36D8-0501-7141-A08A-A4490A6F9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6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36D8-0501-7141-A08A-A4490A6F93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5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36D8-0501-7141-A08A-A4490A6F93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9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105526" cy="4571999"/>
          </a:xfrm>
        </p:spPr>
        <p:txBody>
          <a:bodyPr/>
          <a:lstStyle/>
          <a:p>
            <a:r>
              <a:rPr lang="en-US" sz="5600" dirty="0" smtClean="0"/>
              <a:t>Visualizing and analyzing hinode xrt metadata</a:t>
            </a:r>
            <a:endParaRPr lang="en-US" sz="5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Greg </a:t>
            </a:r>
            <a:r>
              <a:rPr lang="en-US" dirty="0" err="1" smtClean="0"/>
              <a:t>Woelki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xrt_lifetimemovi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413" y="0"/>
            <a:ext cx="6859945" cy="6859945"/>
          </a:xfrm>
        </p:spPr>
      </p:pic>
      <p:sp>
        <p:nvSpPr>
          <p:cNvPr id="2" name="TextBox 1"/>
          <p:cNvSpPr txBox="1"/>
          <p:nvPr/>
        </p:nvSpPr>
        <p:spPr>
          <a:xfrm>
            <a:off x="489185" y="3670573"/>
            <a:ext cx="4583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024519" y="3670573"/>
            <a:ext cx="5822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09151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4586"/>
            <a:ext cx="5791200" cy="13716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18" y="865481"/>
            <a:ext cx="5992519" cy="59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4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4586"/>
            <a:ext cx="5791200" cy="13716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84" y="888999"/>
            <a:ext cx="5969002" cy="5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1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STEREO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30" y="1590167"/>
            <a:ext cx="5977150" cy="47795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7556" y="6353988"/>
            <a:ext cx="60712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cse.ssl.berkeley.edu</a:t>
            </a:r>
            <a:r>
              <a:rPr lang="en-US" sz="1000" dirty="0"/>
              <a:t>/</a:t>
            </a:r>
            <a:r>
              <a:rPr lang="en-US" sz="1000" dirty="0" err="1"/>
              <a:t>stereo_solarwind</a:t>
            </a:r>
            <a:r>
              <a:rPr lang="en-US" sz="1000" dirty="0"/>
              <a:t>/</a:t>
            </a:r>
            <a:r>
              <a:rPr lang="en-US" sz="1000" dirty="0" err="1"/>
              <a:t>img</a:t>
            </a:r>
            <a:r>
              <a:rPr lang="en-US" sz="1000" dirty="0"/>
              <a:t>/</a:t>
            </a:r>
            <a:r>
              <a:rPr lang="en-US" sz="1000" dirty="0" err="1"/>
              <a:t>missionsFolder</a:t>
            </a:r>
            <a:r>
              <a:rPr lang="en-US" sz="1000" dirty="0"/>
              <a:t>/</a:t>
            </a:r>
            <a:r>
              <a:rPr lang="en-US" sz="1000" dirty="0" err="1"/>
              <a:t>STEREO_orbit.bmp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360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4586"/>
            <a:ext cx="7670800" cy="1371600"/>
          </a:xfrm>
        </p:spPr>
        <p:txBody>
          <a:bodyPr/>
          <a:lstStyle/>
          <a:p>
            <a:r>
              <a:rPr lang="en-US" dirty="0" err="1" smtClean="0"/>
              <a:t>STEREo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10" y="1369119"/>
            <a:ext cx="4108240" cy="4397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399" y="1369119"/>
            <a:ext cx="4108240" cy="43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03064" cy="1371600"/>
          </a:xfrm>
        </p:spPr>
        <p:txBody>
          <a:bodyPr/>
          <a:lstStyle/>
          <a:p>
            <a:r>
              <a:rPr lang="en-US" dirty="0" err="1" smtClean="0"/>
              <a:t>Fld</a:t>
            </a:r>
            <a:r>
              <a:rPr lang="en-US" dirty="0" smtClean="0"/>
              <a:t> failure</a:t>
            </a:r>
            <a:r>
              <a:rPr lang="en-US" dirty="0" smtClean="0"/>
              <a:t>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89" y="1963610"/>
            <a:ext cx="4106926" cy="3913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8" y="1963610"/>
            <a:ext cx="4109690" cy="38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96948" cy="1371600"/>
          </a:xfrm>
        </p:spPr>
        <p:txBody>
          <a:bodyPr/>
          <a:lstStyle/>
          <a:p>
            <a:r>
              <a:rPr lang="en-US" dirty="0" smtClean="0"/>
              <a:t>Analysis - Preliminary</a:t>
            </a:r>
            <a:endParaRPr lang="en-US" dirty="0"/>
          </a:p>
        </p:txBody>
      </p:sp>
      <p:pic>
        <p:nvPicPr>
          <p:cNvPr id="3" name="Picture 2" descr="NM:_All_Flare_Detection_Probabi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7" y="1865301"/>
            <a:ext cx="4573530" cy="4573530"/>
          </a:xfrm>
          <a:prstGeom prst="rect">
            <a:avLst/>
          </a:prstGeom>
        </p:spPr>
      </p:pic>
      <p:pic>
        <p:nvPicPr>
          <p:cNvPr id="5" name="Picture 4" descr="FMN:_All_Flare_Detection_Probabili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3"/>
          <a:stretch/>
        </p:blipFill>
        <p:spPr>
          <a:xfrm>
            <a:off x="4693553" y="1865301"/>
            <a:ext cx="4037460" cy="45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0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Unmistakable drop in performance at east limb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Pointing </a:t>
            </a:r>
            <a:r>
              <a:rPr lang="en-US" sz="1600" dirty="0" smtClean="0"/>
              <a:t>failures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STEREO data wasn’t used effectively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Duty cycle is the primary cause of all FLD failures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Observing during HOP 79/130 routines would have minimal effect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Bakeouts are the second largest cause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I</a:t>
            </a:r>
            <a:r>
              <a:rPr lang="en-US" sz="1600" dirty="0" smtClean="0"/>
              <a:t>nvestigate possibility of lowering frequency and/or duration?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algorithm is very effective at identifying M flares within field of view but misses C flares at edge of field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Add location-based weighting to the algorithm?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2014-2015 non-eclipse Focus Mode data suggests similar flare capturing performance to Normal Mode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Only a few hundred flares during non-eclipse FM in 2014-2015</a:t>
            </a:r>
          </a:p>
          <a:p>
            <a:pPr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3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Hinode XRT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XRT Pointing Visualization/Planning Tool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XRT Flare Imaging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3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45" b="1065"/>
          <a:stretch/>
        </p:blipFill>
        <p:spPr>
          <a:xfrm>
            <a:off x="457200" y="1752600"/>
            <a:ext cx="7620000" cy="4465696"/>
          </a:xfrm>
        </p:spPr>
      </p:pic>
      <p:sp>
        <p:nvSpPr>
          <p:cNvPr id="5" name="TextBox 4"/>
          <p:cNvSpPr txBox="1"/>
          <p:nvPr/>
        </p:nvSpPr>
        <p:spPr>
          <a:xfrm>
            <a:off x="373158" y="6163791"/>
            <a:ext cx="7003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www.nasa.gov</a:t>
            </a:r>
            <a:r>
              <a:rPr lang="en-US" sz="1000" dirty="0" smtClean="0"/>
              <a:t>/sites/default/files/styles/</a:t>
            </a:r>
            <a:r>
              <a:rPr lang="en-US" sz="1000" dirty="0" err="1" smtClean="0"/>
              <a:t>full_width</a:t>
            </a:r>
            <a:r>
              <a:rPr lang="en-US" sz="1000" dirty="0" smtClean="0"/>
              <a:t>/public/thumbnails/image/hinode_spacecraft_0.jpg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609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6" r="-196"/>
          <a:stretch/>
        </p:blipFill>
        <p:spPr>
          <a:xfrm>
            <a:off x="457200" y="1559732"/>
            <a:ext cx="8228013" cy="4072581"/>
          </a:xfrm>
        </p:spPr>
      </p:pic>
      <p:sp>
        <p:nvSpPr>
          <p:cNvPr id="7" name="TextBox 6"/>
          <p:cNvSpPr txBox="1"/>
          <p:nvPr/>
        </p:nvSpPr>
        <p:spPr>
          <a:xfrm>
            <a:off x="419848" y="5939320"/>
            <a:ext cx="4164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inspirehep.net</a:t>
            </a:r>
            <a:r>
              <a:rPr lang="en-US" sz="1000" dirty="0" smtClean="0"/>
              <a:t>/record/877387/files/</a:t>
            </a:r>
            <a:r>
              <a:rPr lang="en-US" sz="1000" dirty="0" err="1" smtClean="0"/>
              <a:t>fig_optical_elements.png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201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8" r="-1565"/>
          <a:stretch/>
        </p:blipFill>
        <p:spPr>
          <a:xfrm>
            <a:off x="354835" y="1553505"/>
            <a:ext cx="8544049" cy="4525963"/>
          </a:xfrm>
        </p:spPr>
      </p:pic>
      <p:sp>
        <p:nvSpPr>
          <p:cNvPr id="5" name="TextBox 4"/>
          <p:cNvSpPr txBox="1"/>
          <p:nvPr/>
        </p:nvSpPr>
        <p:spPr>
          <a:xfrm>
            <a:off x="457200" y="6182121"/>
            <a:ext cx="4417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inspirehep.net</a:t>
            </a:r>
            <a:r>
              <a:rPr lang="en-US" sz="1000" dirty="0" smtClean="0"/>
              <a:t>/record/877387/files/</a:t>
            </a:r>
            <a:r>
              <a:rPr lang="en-US" sz="1000" dirty="0" err="1" smtClean="0"/>
              <a:t>fig_FW.png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392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Synoptics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Pointing plans – tracking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Flare Detection Patrol Images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Flare Response Images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Focus 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Eclipse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XRT Pointing Visualization/Planning Tool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Python 2.7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Iterates through </a:t>
            </a:r>
            <a:r>
              <a:rPr lang="en-US" dirty="0" err="1" smtClean="0"/>
              <a:t>synoptics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Displays </a:t>
            </a:r>
            <a:r>
              <a:rPr lang="en-US" dirty="0" err="1" smtClean="0"/>
              <a:t>synoptics</a:t>
            </a:r>
            <a:r>
              <a:rPr lang="en-US" dirty="0" smtClean="0"/>
              <a:t> with additional data:</a:t>
            </a:r>
          </a:p>
          <a:p>
            <a:pPr lvl="1"/>
            <a:r>
              <a:rPr lang="en-US" dirty="0" smtClean="0"/>
              <a:t>  Pointing fields of view</a:t>
            </a:r>
          </a:p>
          <a:p>
            <a:pPr lvl="1"/>
            <a:r>
              <a:rPr lang="en-US" dirty="0" smtClean="0"/>
              <a:t>  Flare response field of view and number of images</a:t>
            </a:r>
          </a:p>
          <a:p>
            <a:pPr lvl="1"/>
            <a:r>
              <a:rPr lang="en-US" dirty="0" smtClean="0"/>
              <a:t>  Flares – labeled by class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Frames assembled into 1 FPS video for help planning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523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4-09-06T0603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1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09432" cy="1371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Analysis of XRT Flare Imaging Performance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First analyzed performance with respect to the location of flares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Imaging </a:t>
            </a:r>
            <a:r>
              <a:rPr lang="en-US" dirty="0"/>
              <a:t>probability </a:t>
            </a:r>
            <a:r>
              <a:rPr lang="en-US" dirty="0" smtClean="0"/>
              <a:t>curves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STEREO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response likelihood vs. </a:t>
            </a:r>
            <a:r>
              <a:rPr lang="en-US" dirty="0" smtClean="0"/>
              <a:t>location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response likelihood vs. flare </a:t>
            </a:r>
            <a:r>
              <a:rPr lang="en-US" dirty="0" smtClean="0"/>
              <a:t>class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Focus 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Eclipse </a:t>
            </a:r>
            <a:r>
              <a:rPr lang="en-US" dirty="0"/>
              <a:t>Focus </a:t>
            </a:r>
            <a:r>
              <a:rPr lang="en-US" dirty="0" smtClean="0"/>
              <a:t>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Normal 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failure reasons vs. </a:t>
            </a:r>
            <a:r>
              <a:rPr lang="en-US" dirty="0" smtClean="0"/>
              <a:t>location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failure reasons vs. class</a:t>
            </a:r>
          </a:p>
        </p:txBody>
      </p:sp>
    </p:spTree>
    <p:extLst>
      <p:ext uri="{BB962C8B-B14F-4D97-AF65-F5344CB8AC3E}">
        <p14:creationId xmlns:p14="http://schemas.microsoft.com/office/powerpoint/2010/main" val="66348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1460</TotalTime>
  <Words>333</Words>
  <Application>Microsoft Macintosh PowerPoint</Application>
  <PresentationFormat>On-screen Show (4:3)</PresentationFormat>
  <Paragraphs>61</Paragraphs>
  <Slides>17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Essential</vt:lpstr>
      <vt:lpstr>Visualizing and analyzing hinode xrt metadata</vt:lpstr>
      <vt:lpstr>Overview</vt:lpstr>
      <vt:lpstr>Hinode</vt:lpstr>
      <vt:lpstr>XRT</vt:lpstr>
      <vt:lpstr>XRT</vt:lpstr>
      <vt:lpstr>XRT</vt:lpstr>
      <vt:lpstr>XRT Pointing Visualization/Planning Tool</vt:lpstr>
      <vt:lpstr>PowerPoint Presentation</vt:lpstr>
      <vt:lpstr>Analysis of XRT Flare Imaging Performance</vt:lpstr>
      <vt:lpstr>PowerPoint Presentation</vt:lpstr>
      <vt:lpstr>analysis</vt:lpstr>
      <vt:lpstr>Analysis</vt:lpstr>
      <vt:lpstr>STEREO</vt:lpstr>
      <vt:lpstr>STEREo analysis</vt:lpstr>
      <vt:lpstr>Fld failure analysis</vt:lpstr>
      <vt:lpstr>Analysis - Preliminary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XRT</dc:title>
  <dc:creator>Greg</dc:creator>
  <cp:lastModifiedBy>Greg</cp:lastModifiedBy>
  <cp:revision>46</cp:revision>
  <dcterms:created xsi:type="dcterms:W3CDTF">2015-08-03T14:46:05Z</dcterms:created>
  <dcterms:modified xsi:type="dcterms:W3CDTF">2015-08-19T20:31:26Z</dcterms:modified>
</cp:coreProperties>
</file>